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7" r:id="rId2"/>
    <p:sldId id="356" r:id="rId3"/>
    <p:sldId id="358" r:id="rId4"/>
    <p:sldId id="338" r:id="rId5"/>
    <p:sldId id="350" r:id="rId6"/>
    <p:sldId id="353" r:id="rId7"/>
    <p:sldId id="345" r:id="rId8"/>
    <p:sldId id="352" r:id="rId9"/>
    <p:sldId id="351" r:id="rId10"/>
    <p:sldId id="354" r:id="rId11"/>
    <p:sldId id="343" r:id="rId12"/>
    <p:sldId id="349" r:id="rId13"/>
    <p:sldId id="348" r:id="rId14"/>
    <p:sldId id="347" r:id="rId15"/>
    <p:sldId id="355" r:id="rId16"/>
    <p:sldId id="342" r:id="rId17"/>
    <p:sldId id="341" r:id="rId18"/>
    <p:sldId id="340" r:id="rId19"/>
    <p:sldId id="339" r:id="rId20"/>
    <p:sldId id="337" r:id="rId21"/>
  </p:sldIdLst>
  <p:sldSz cx="10691813" cy="6659563"/>
  <p:notesSz cx="6797675" cy="9872663"/>
  <p:defaultTextStyle>
    <a:defPPr>
      <a:defRPr lang="de-DE"/>
    </a:defPPr>
    <a:lvl1pPr marL="0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47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94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9038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85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732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8079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426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771" algn="l" defTabSz="832694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CC66"/>
    <a:srgbClr val="FFFFCC"/>
    <a:srgbClr val="CCE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image" Target="../media/image7.e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r">
              <a:defRPr sz="1200"/>
            </a:lvl1pPr>
          </a:lstStyle>
          <a:p>
            <a:fld id="{5FFDF1FA-AF16-46F7-A66E-8C7327B383C3}" type="datetimeFigureOut">
              <a:rPr lang="de-DE" smtClean="0"/>
              <a:t>24.10.2019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235075"/>
            <a:ext cx="53467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2" tIns="46372" rIns="92742" bIns="463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2742" tIns="46372" rIns="92742" bIns="46372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r">
              <a:defRPr sz="1200"/>
            </a:lvl1pPr>
          </a:lstStyle>
          <a:p>
            <a:fld id="{C0577B2D-6674-46ED-AA7D-132748FCE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2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1pPr>
    <a:lvl2pPr marL="416347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2pPr>
    <a:lvl3pPr marL="832694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3pPr>
    <a:lvl4pPr marL="1249038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4pPr>
    <a:lvl5pPr marL="1665385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5pPr>
    <a:lvl6pPr marL="2081732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6pPr>
    <a:lvl7pPr marL="2498079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7pPr>
    <a:lvl8pPr marL="2914426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8pPr>
    <a:lvl9pPr marL="3330771" algn="l" defTabSz="832694" rtl="0" eaLnBrk="1" latinLnBrk="0" hangingPunct="1">
      <a:defRPr sz="10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181" y="6172429"/>
            <a:ext cx="2405658" cy="354560"/>
          </a:xfrm>
        </p:spPr>
        <p:txBody>
          <a:bodyPr/>
          <a:lstStyle/>
          <a:p>
            <a:fld id="{577C9236-26CF-4E57-957F-3F766CAE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F2A6-6065-4653-92A3-0069057C26F1}" type="datetime1">
              <a:rPr lang="de-DE" smtClean="0"/>
              <a:t>24.10.2019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20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r Verbinder 17"/>
          <p:cNvCxnSpPr/>
          <p:nvPr userDrawn="1"/>
        </p:nvCxnSpPr>
        <p:spPr>
          <a:xfrm flipV="1">
            <a:off x="699628" y="6169839"/>
            <a:ext cx="92925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6172429"/>
            <a:ext cx="2405658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FA6D-C832-4289-9B89-2AAC009FA0D9}" type="datetime1">
              <a:rPr lang="de-DE" smtClean="0"/>
              <a:t>24.10.2019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6172429"/>
            <a:ext cx="3608487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Lindel Group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0321" y="6172429"/>
            <a:ext cx="2405658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/>
                </a:solidFill>
              </a:defRPr>
            </a:lvl1pPr>
          </a:lstStyle>
          <a:p>
            <a:fld id="{577C9236-26CF-4E57-957F-3F766CAEEDFC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 flipV="1">
            <a:off x="699628" y="540000"/>
            <a:ext cx="92925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699627" y="6170617"/>
            <a:ext cx="261507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i="0" smtClean="0"/>
              <a:t>Seminar</a:t>
            </a:r>
            <a:r>
              <a:rPr lang="de-DE" sz="1600" i="0" baseline="0" smtClean="0"/>
              <a:t> zum F-Praktikum OC</a:t>
            </a:r>
            <a:endParaRPr lang="de-DE" sz="1600" i="1"/>
          </a:p>
        </p:txBody>
      </p:sp>
    </p:spTree>
    <p:extLst>
      <p:ext uri="{BB962C8B-B14F-4D97-AF65-F5344CB8AC3E}">
        <p14:creationId xmlns:p14="http://schemas.microsoft.com/office/powerpoint/2010/main" val="41823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5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</a:t>
            </a:fld>
            <a:endParaRPr lang="de-DE" sz="14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05662" y="637787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smtClean="0"/>
              <a:t>Totalsynthese des bakteriellen Diisonitril-Chalkophors SF2768</a:t>
            </a:r>
          </a:p>
          <a:p>
            <a:pPr algn="ctr"/>
            <a:endParaRPr lang="de-DE" sz="1800" smtClean="0"/>
          </a:p>
          <a:p>
            <a:pPr algn="ctr"/>
            <a:r>
              <a:rPr lang="de-DE" sz="1800" smtClean="0"/>
              <a:t>Vortragender: Willibald Muster</a:t>
            </a:r>
          </a:p>
          <a:p>
            <a:pPr algn="ctr"/>
            <a:r>
              <a:rPr lang="de-DE" sz="1800" smtClean="0"/>
              <a:t>TU Braunschweig</a:t>
            </a:r>
          </a:p>
          <a:p>
            <a:pPr algn="ctr"/>
            <a:endParaRPr lang="de-DE" sz="1800"/>
          </a:p>
          <a:p>
            <a:pPr algn="ctr"/>
            <a:r>
              <a:rPr lang="de-DE" sz="1800" smtClean="0"/>
              <a:t>Y. Xu, D. S. Tan, </a:t>
            </a:r>
            <a:r>
              <a:rPr lang="de-DE" sz="1800" i="1" smtClean="0"/>
              <a:t>Org. Lett.</a:t>
            </a:r>
            <a:r>
              <a:rPr lang="de-DE" sz="1800" smtClean="0"/>
              <a:t> </a:t>
            </a:r>
            <a:r>
              <a:rPr lang="de-DE" sz="1800" b="1" smtClean="0"/>
              <a:t>2019</a:t>
            </a:r>
            <a:r>
              <a:rPr lang="de-DE" sz="1800" smtClean="0"/>
              <a:t>, </a:t>
            </a:r>
            <a:r>
              <a:rPr lang="de-DE" sz="1800"/>
              <a:t>10.1021/acs.orglett.9b03348</a:t>
            </a:r>
            <a:endParaRPr lang="de-DE" sz="1800" dirty="0"/>
          </a:p>
        </p:txBody>
      </p:sp>
      <p:pic>
        <p:nvPicPr>
          <p:cNvPr id="10" name="Picture 20" descr="TUBS_CO_70vH_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25" y="5285490"/>
            <a:ext cx="2049581" cy="7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627745"/>
              </p:ext>
            </p:extLst>
          </p:nvPr>
        </p:nvGraphicFramePr>
        <p:xfrm>
          <a:off x="1097620" y="2979826"/>
          <a:ext cx="3682647" cy="17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CS ChemDraw Drawing" r:id="rId4" imgW="3700213" imgH="1737202" progId="ChemDraw.Document.6.0">
                  <p:embed/>
                </p:oleObj>
              </mc:Choice>
              <mc:Fallback>
                <p:oleObj name="CS ChemDraw Drawing" r:id="rId4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620" y="2979826"/>
                        <a:ext cx="3682647" cy="172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462731" y="2869022"/>
            <a:ext cx="4429192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Naturstoff aus dem NRPS-Gencluster des Bakteriums </a:t>
            </a:r>
            <a:r>
              <a:rPr lang="de-DE" i="1" smtClean="0"/>
              <a:t>Streptomyces thioluteus</a:t>
            </a:r>
            <a:r>
              <a:rPr lang="de-DE" smtClean="0"/>
              <a:t>, heterolog exprimiert in </a:t>
            </a:r>
            <a:r>
              <a:rPr lang="de-DE" i="1" smtClean="0"/>
              <a:t>Streptomyces lividans </a:t>
            </a:r>
          </a:p>
          <a:p>
            <a:endParaRPr lang="de-DE" i="1"/>
          </a:p>
          <a:p>
            <a:r>
              <a:rPr lang="de-DE" smtClean="0"/>
              <a:t>Chalkophor: Transportligand erzbildender Metalle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516617" y="4673598"/>
            <a:ext cx="4174067" cy="110132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Biologische Aktivität: </a:t>
            </a:r>
          </a:p>
          <a:p>
            <a:r>
              <a:rPr lang="de-DE" smtClean="0"/>
              <a:t>bindet Cu(I) in 1:2-Stöchiometrie und erhöht die intrazelluläre Cu-Konzentration in </a:t>
            </a:r>
            <a:r>
              <a:rPr lang="de-DE" i="1" smtClean="0"/>
              <a:t>S. thioluteus</a:t>
            </a:r>
            <a:r>
              <a:rPr lang="de-DE" smtClean="0"/>
              <a:t>; Regulation des Cu-Haushalts</a:t>
            </a:r>
            <a:endParaRPr lang="de-DE" i="1"/>
          </a:p>
        </p:txBody>
      </p:sp>
    </p:spTree>
    <p:extLst>
      <p:ext uri="{BB962C8B-B14F-4D97-AF65-F5344CB8AC3E}">
        <p14:creationId xmlns:p14="http://schemas.microsoft.com/office/powerpoint/2010/main" val="24151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68865" y="3361267"/>
            <a:ext cx="9389533" cy="248073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10</a:t>
            </a:fld>
            <a:endParaRPr lang="de-DE" sz="14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74819"/>
              </p:ext>
            </p:extLst>
          </p:nvPr>
        </p:nvGraphicFramePr>
        <p:xfrm>
          <a:off x="725749" y="3502050"/>
          <a:ext cx="9275763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3" name="CS ChemDraw Drawing" r:id="rId3" imgW="9276095" imgH="1890949" progId="ChemDraw.Document.6.0">
                  <p:embed/>
                </p:oleObj>
              </mc:Choice>
              <mc:Fallback>
                <p:oleObj name="CS ChemDraw Drawing" r:id="rId3" imgW="9276095" imgH="18909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749" y="3502050"/>
                        <a:ext cx="9275763" cy="189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4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1932" y="169333"/>
            <a:ext cx="51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Dehydratisierung des Ameisensäuramids zum Isonitril</a:t>
            </a:r>
            <a:endParaRPr lang="de-DE" sz="18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10676"/>
              </p:ext>
            </p:extLst>
          </p:nvPr>
        </p:nvGraphicFramePr>
        <p:xfrm>
          <a:off x="1434567" y="1558975"/>
          <a:ext cx="78581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5" name="CS ChemDraw Drawing" r:id="rId7" imgW="7857357" imgH="1494547" progId="ChemDraw.Document.6.0">
                  <p:embed/>
                </p:oleObj>
              </mc:Choice>
              <mc:Fallback>
                <p:oleObj name="CS ChemDraw Drawing" r:id="rId7" imgW="7857357" imgH="1494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4567" y="1558975"/>
                        <a:ext cx="7858125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2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11</a:t>
            </a:fld>
            <a:endParaRPr lang="de-DE" sz="14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53361"/>
              </p:ext>
            </p:extLst>
          </p:nvPr>
        </p:nvGraphicFramePr>
        <p:xfrm>
          <a:off x="1830389" y="872066"/>
          <a:ext cx="6862762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4" name="CS ChemDraw Drawing" r:id="rId3" imgW="6862187" imgH="2197370" progId="ChemDraw.Document.6.0">
                  <p:embed/>
                </p:oleObj>
              </mc:Choice>
              <mc:Fallback>
                <p:oleObj name="CS ChemDraw Drawing" r:id="rId3" imgW="6862187" imgH="2197370" progId="ChemDraw.Document.6.0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0389" y="872066"/>
                        <a:ext cx="6862762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5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92288" y="3115185"/>
            <a:ext cx="6900863" cy="110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Williams' Diphenyloxazinon (Williams et al., </a:t>
            </a:r>
            <a:r>
              <a:rPr lang="de-DE" i="1" smtClean="0"/>
              <a:t>J. Am. Chem. Soc.</a:t>
            </a:r>
            <a:r>
              <a:rPr lang="de-DE" smtClean="0"/>
              <a:t> </a:t>
            </a:r>
            <a:r>
              <a:rPr lang="de-DE" b="1" smtClean="0"/>
              <a:t>1988</a:t>
            </a:r>
            <a:r>
              <a:rPr lang="de-DE" smtClean="0"/>
              <a:t>, </a:t>
            </a:r>
            <a:r>
              <a:rPr lang="de-DE" i="1" smtClean="0"/>
              <a:t>110</a:t>
            </a:r>
            <a:r>
              <a:rPr lang="de-DE" smtClean="0"/>
              <a:t>, 1547)</a:t>
            </a:r>
          </a:p>
          <a:p>
            <a:endParaRPr lang="de-DE" smtClean="0"/>
          </a:p>
          <a:p>
            <a:r>
              <a:rPr lang="de-DE" smtClean="0"/>
              <a:t>LiHMDS: Lithiumhexamethyldisilazid (LiN(SiMe</a:t>
            </a:r>
            <a:r>
              <a:rPr lang="de-DE" baseline="-25000" smtClean="0"/>
              <a:t>3</a:t>
            </a:r>
            <a:r>
              <a:rPr lang="de-DE" smtClean="0"/>
              <a:t>)</a:t>
            </a:r>
            <a:r>
              <a:rPr lang="de-DE" baseline="-25000" smtClean="0"/>
              <a:t>2</a:t>
            </a:r>
            <a:r>
              <a:rPr lang="de-DE" smtClean="0"/>
              <a:t>) </a:t>
            </a:r>
          </a:p>
          <a:p>
            <a:r>
              <a:rPr lang="de-DE" smtClean="0"/>
              <a:t>HMPA: Hexamethylphosphorsäuretriamid 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9720"/>
              </p:ext>
            </p:extLst>
          </p:nvPr>
        </p:nvGraphicFramePr>
        <p:xfrm>
          <a:off x="6127427" y="3522133"/>
          <a:ext cx="2756964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6" name="Chem3D XML" r:id="rId7" imgW="4625384" imgH="4259527" progId="Chem3D.Document.9">
                  <p:embed/>
                </p:oleObj>
              </mc:Choice>
              <mc:Fallback>
                <p:oleObj name="Chem3D XML" r:id="rId7" imgW="4625384" imgH="4259527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7427" y="3522133"/>
                        <a:ext cx="2756964" cy="253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918803"/>
              </p:ext>
            </p:extLst>
          </p:nvPr>
        </p:nvGraphicFramePr>
        <p:xfrm>
          <a:off x="4248674" y="4508621"/>
          <a:ext cx="1770062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7" name="CS ChemDraw Drawing" r:id="rId9" imgW="1770799" imgH="1414167" progId="ChemDraw.Document.6.0">
                  <p:embed/>
                </p:oleObj>
              </mc:Choice>
              <mc:Fallback>
                <p:oleObj name="CS ChemDraw Drawing" r:id="rId9" imgW="1770799" imgH="14141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8674" y="4508621"/>
                        <a:ext cx="1770062" cy="141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052886" y="5478050"/>
            <a:ext cx="1652247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zugängliche Seite</a:t>
            </a:r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8398938" y="5308598"/>
            <a:ext cx="127000" cy="160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325104" y="3915623"/>
            <a:ext cx="1556836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MM2 (Chem3D)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1932" y="169333"/>
            <a:ext cx="343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Auxiliar-kontrollierte </a:t>
            </a:r>
            <a:r>
              <a:rPr lang="de-DE" sz="1800" smtClean="0">
                <a:sym typeface="Symbol" panose="05050102010706020507" pitchFamily="18" charset="2"/>
              </a:rPr>
              <a:t>-Alkylierung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6034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12</a:t>
            </a:fld>
            <a:endParaRPr lang="de-DE" sz="14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28873"/>
              </p:ext>
            </p:extLst>
          </p:nvPr>
        </p:nvGraphicFramePr>
        <p:xfrm>
          <a:off x="1323975" y="1541463"/>
          <a:ext cx="790733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9" name="CS ChemDraw Drawing" r:id="rId3" imgW="7907602" imgH="1464283" progId="ChemDraw.Document.6.0">
                  <p:embed/>
                </p:oleObj>
              </mc:Choice>
              <mc:Fallback>
                <p:oleObj name="CS ChemDraw Drawing" r:id="rId3" imgW="7907602" imgH="14642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975" y="1541463"/>
                        <a:ext cx="7907338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0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831696" y="2936347"/>
            <a:ext cx="3084512" cy="2879725"/>
            <a:chOff x="3425" y="2069"/>
            <a:chExt cx="1943" cy="1814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0" y="2069"/>
              <a:ext cx="1808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425" y="2424"/>
              <a:ext cx="305" cy="1095"/>
            </a:xfrm>
            <a:custGeom>
              <a:avLst/>
              <a:gdLst>
                <a:gd name="T0" fmla="*/ 14 w 305"/>
                <a:gd name="T1" fmla="*/ 97 h 1095"/>
                <a:gd name="T2" fmla="*/ 82 w 305"/>
                <a:gd name="T3" fmla="*/ 0 h 1095"/>
                <a:gd name="T4" fmla="*/ 122 w 305"/>
                <a:gd name="T5" fmla="*/ 5 h 1095"/>
                <a:gd name="T6" fmla="*/ 185 w 305"/>
                <a:gd name="T7" fmla="*/ 51 h 1095"/>
                <a:gd name="T8" fmla="*/ 219 w 305"/>
                <a:gd name="T9" fmla="*/ 68 h 1095"/>
                <a:gd name="T10" fmla="*/ 271 w 305"/>
                <a:gd name="T11" fmla="*/ 102 h 1095"/>
                <a:gd name="T12" fmla="*/ 288 w 305"/>
                <a:gd name="T13" fmla="*/ 182 h 1095"/>
                <a:gd name="T14" fmla="*/ 305 w 305"/>
                <a:gd name="T15" fmla="*/ 313 h 1095"/>
                <a:gd name="T16" fmla="*/ 299 w 305"/>
                <a:gd name="T17" fmla="*/ 376 h 1095"/>
                <a:gd name="T18" fmla="*/ 219 w 305"/>
                <a:gd name="T19" fmla="*/ 473 h 1095"/>
                <a:gd name="T20" fmla="*/ 139 w 305"/>
                <a:gd name="T21" fmla="*/ 593 h 1095"/>
                <a:gd name="T22" fmla="*/ 77 w 305"/>
                <a:gd name="T23" fmla="*/ 707 h 1095"/>
                <a:gd name="T24" fmla="*/ 60 w 305"/>
                <a:gd name="T25" fmla="*/ 792 h 1095"/>
                <a:gd name="T26" fmla="*/ 65 w 305"/>
                <a:gd name="T27" fmla="*/ 855 h 1095"/>
                <a:gd name="T28" fmla="*/ 134 w 305"/>
                <a:gd name="T29" fmla="*/ 872 h 1095"/>
                <a:gd name="T30" fmla="*/ 179 w 305"/>
                <a:gd name="T31" fmla="*/ 901 h 1095"/>
                <a:gd name="T32" fmla="*/ 196 w 305"/>
                <a:gd name="T33" fmla="*/ 1003 h 1095"/>
                <a:gd name="T34" fmla="*/ 208 w 305"/>
                <a:gd name="T35" fmla="*/ 1049 h 1095"/>
                <a:gd name="T36" fmla="*/ 128 w 305"/>
                <a:gd name="T37" fmla="*/ 1095 h 1095"/>
                <a:gd name="T38" fmla="*/ 8 w 305"/>
                <a:gd name="T39" fmla="*/ 1015 h 1095"/>
                <a:gd name="T40" fmla="*/ 20 w 305"/>
                <a:gd name="T41" fmla="*/ 844 h 1095"/>
                <a:gd name="T42" fmla="*/ 2 w 305"/>
                <a:gd name="T43" fmla="*/ 559 h 1095"/>
                <a:gd name="T44" fmla="*/ 8 w 305"/>
                <a:gd name="T45" fmla="*/ 188 h 1095"/>
                <a:gd name="T46" fmla="*/ 14 w 305"/>
                <a:gd name="T47" fmla="*/ 137 h 1095"/>
                <a:gd name="T48" fmla="*/ 14 w 305"/>
                <a:gd name="T49" fmla="*/ 97 h 10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1095"/>
                <a:gd name="T77" fmla="*/ 305 w 305"/>
                <a:gd name="T78" fmla="*/ 1095 h 10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1095">
                  <a:moveTo>
                    <a:pt x="14" y="97"/>
                  </a:moveTo>
                  <a:cubicBezTo>
                    <a:pt x="49" y="59"/>
                    <a:pt x="19" y="19"/>
                    <a:pt x="82" y="0"/>
                  </a:cubicBezTo>
                  <a:cubicBezTo>
                    <a:pt x="95" y="2"/>
                    <a:pt x="109" y="1"/>
                    <a:pt x="122" y="5"/>
                  </a:cubicBezTo>
                  <a:cubicBezTo>
                    <a:pt x="139" y="11"/>
                    <a:pt x="164" y="44"/>
                    <a:pt x="185" y="51"/>
                  </a:cubicBezTo>
                  <a:cubicBezTo>
                    <a:pt x="201" y="57"/>
                    <a:pt x="205" y="57"/>
                    <a:pt x="219" y="68"/>
                  </a:cubicBezTo>
                  <a:cubicBezTo>
                    <a:pt x="238" y="84"/>
                    <a:pt x="246" y="95"/>
                    <a:pt x="271" y="102"/>
                  </a:cubicBezTo>
                  <a:cubicBezTo>
                    <a:pt x="277" y="130"/>
                    <a:pt x="284" y="153"/>
                    <a:pt x="288" y="182"/>
                  </a:cubicBezTo>
                  <a:cubicBezTo>
                    <a:pt x="292" y="234"/>
                    <a:pt x="298" y="265"/>
                    <a:pt x="305" y="313"/>
                  </a:cubicBezTo>
                  <a:cubicBezTo>
                    <a:pt x="303" y="334"/>
                    <a:pt x="303" y="355"/>
                    <a:pt x="299" y="376"/>
                  </a:cubicBezTo>
                  <a:cubicBezTo>
                    <a:pt x="294" y="401"/>
                    <a:pt x="240" y="452"/>
                    <a:pt x="219" y="473"/>
                  </a:cubicBezTo>
                  <a:cubicBezTo>
                    <a:pt x="203" y="506"/>
                    <a:pt x="165" y="567"/>
                    <a:pt x="139" y="593"/>
                  </a:cubicBezTo>
                  <a:cubicBezTo>
                    <a:pt x="129" y="627"/>
                    <a:pt x="97" y="676"/>
                    <a:pt x="77" y="707"/>
                  </a:cubicBezTo>
                  <a:cubicBezTo>
                    <a:pt x="73" y="736"/>
                    <a:pt x="68" y="764"/>
                    <a:pt x="60" y="792"/>
                  </a:cubicBezTo>
                  <a:cubicBezTo>
                    <a:pt x="62" y="813"/>
                    <a:pt x="57" y="835"/>
                    <a:pt x="65" y="855"/>
                  </a:cubicBezTo>
                  <a:cubicBezTo>
                    <a:pt x="68" y="861"/>
                    <a:pt x="130" y="871"/>
                    <a:pt x="134" y="872"/>
                  </a:cubicBezTo>
                  <a:cubicBezTo>
                    <a:pt x="141" y="897"/>
                    <a:pt x="154" y="895"/>
                    <a:pt x="179" y="901"/>
                  </a:cubicBezTo>
                  <a:cubicBezTo>
                    <a:pt x="183" y="938"/>
                    <a:pt x="187" y="968"/>
                    <a:pt x="196" y="1003"/>
                  </a:cubicBezTo>
                  <a:cubicBezTo>
                    <a:pt x="200" y="1018"/>
                    <a:pt x="208" y="1049"/>
                    <a:pt x="208" y="1049"/>
                  </a:cubicBezTo>
                  <a:cubicBezTo>
                    <a:pt x="195" y="1085"/>
                    <a:pt x="160" y="1084"/>
                    <a:pt x="128" y="1095"/>
                  </a:cubicBezTo>
                  <a:cubicBezTo>
                    <a:pt x="63" y="1084"/>
                    <a:pt x="57" y="1047"/>
                    <a:pt x="8" y="1015"/>
                  </a:cubicBezTo>
                  <a:cubicBezTo>
                    <a:pt x="0" y="957"/>
                    <a:pt x="0" y="900"/>
                    <a:pt x="20" y="844"/>
                  </a:cubicBezTo>
                  <a:cubicBezTo>
                    <a:pt x="18" y="758"/>
                    <a:pt x="27" y="649"/>
                    <a:pt x="2" y="559"/>
                  </a:cubicBezTo>
                  <a:cubicBezTo>
                    <a:pt x="4" y="435"/>
                    <a:pt x="4" y="312"/>
                    <a:pt x="8" y="188"/>
                  </a:cubicBezTo>
                  <a:cubicBezTo>
                    <a:pt x="8" y="171"/>
                    <a:pt x="14" y="137"/>
                    <a:pt x="14" y="137"/>
                  </a:cubicBezTo>
                  <a:lnTo>
                    <a:pt x="14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14208" y="2936347"/>
            <a:ext cx="2089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solidFill>
                  <a:schemeClr val="tx1"/>
                </a:solidFill>
                <a:latin typeface="Arial" charset="0"/>
              </a:rPr>
              <a:t>ÜZ (z. B. Cyclopenten + Perameisensäure):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97033" y="5311247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solidFill>
                  <a:schemeClr val="tx1"/>
                </a:solidFill>
                <a:latin typeface="Arial" charset="0"/>
              </a:rPr>
              <a:t>"</a:t>
            </a:r>
            <a:r>
              <a:rPr lang="de-DE" smtClean="0">
                <a:solidFill>
                  <a:schemeClr val="tx1"/>
                </a:solidFill>
                <a:latin typeface="Arial" charset="0"/>
              </a:rPr>
              <a:t>butterfly </a:t>
            </a:r>
            <a:r>
              <a:rPr lang="de-DE">
                <a:solidFill>
                  <a:schemeClr val="tx1"/>
                </a:solidFill>
                <a:latin typeface="Arial" charset="0"/>
              </a:rPr>
              <a:t>intermediate"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695296" y="5828772"/>
            <a:ext cx="1344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sz="1200" i="1">
                <a:solidFill>
                  <a:schemeClr val="tx1"/>
                </a:solidFill>
                <a:latin typeface="Arial" charset="0"/>
              </a:rPr>
              <a:t>JACS</a:t>
            </a:r>
            <a:r>
              <a:rPr lang="de-DE" sz="1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200" b="1">
                <a:solidFill>
                  <a:schemeClr val="tx1"/>
                </a:solidFill>
                <a:latin typeface="Arial" charset="0"/>
              </a:rPr>
              <a:t>2003</a:t>
            </a:r>
            <a:r>
              <a:rPr lang="de-DE" sz="1200">
                <a:solidFill>
                  <a:schemeClr val="tx1"/>
                </a:solidFill>
                <a:latin typeface="Arial" charset="0"/>
              </a:rPr>
              <a:t>, 924.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51932" y="169333"/>
            <a:ext cx="265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Prileschajew-Epoxidierung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03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13</a:t>
            </a:fld>
            <a:endParaRPr lang="de-DE" sz="14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28163"/>
              </p:ext>
            </p:extLst>
          </p:nvPr>
        </p:nvGraphicFramePr>
        <p:xfrm>
          <a:off x="1127125" y="1905529"/>
          <a:ext cx="82677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3" name="CS ChemDraw Drawing" r:id="rId3" imgW="8267419" imgH="1803940" progId="ChemDraw.Document.6.0">
                  <p:embed/>
                </p:oleObj>
              </mc:Choice>
              <mc:Fallback>
                <p:oleObj name="CS ChemDraw Drawing" r:id="rId3" imgW="8267419" imgH="18039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25" y="1905529"/>
                        <a:ext cx="82677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4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676125" y="4174039"/>
            <a:ext cx="7491731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Nukleophiler Angriff durch Azid auf der sterisch weniger gehinderten Seite des Oxirans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32" y="169333"/>
            <a:ext cx="304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Regioselektive Epoxid-Öffnung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3576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28134" y="2988733"/>
            <a:ext cx="9254066" cy="2853267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14</a:t>
            </a:fld>
            <a:endParaRPr lang="de-DE" sz="14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26841"/>
              </p:ext>
            </p:extLst>
          </p:nvPr>
        </p:nvGraphicFramePr>
        <p:xfrm>
          <a:off x="1230313" y="1223963"/>
          <a:ext cx="8199437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7" name="CS ChemDraw Drawing" r:id="rId3" imgW="8198805" imgH="1444287" progId="ChemDraw.Document.6.0">
                  <p:embed/>
                </p:oleObj>
              </mc:Choice>
              <mc:Fallback>
                <p:oleObj name="CS ChemDraw Drawing" r:id="rId3" imgW="8198805" imgH="1444287" progId="ChemDraw.Document.6.0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3" y="1223963"/>
                        <a:ext cx="8199437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8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019974" y="2324006"/>
            <a:ext cx="2097177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TFA: Trifluoressigsäure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51932" y="169333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Boc-Abspaltung</a:t>
            </a:r>
            <a:endParaRPr lang="de-DE" sz="1800"/>
          </a:p>
        </p:txBody>
      </p:sp>
      <p:sp>
        <p:nvSpPr>
          <p:cNvPr id="2" name="Textfeld 1"/>
          <p:cNvSpPr txBox="1"/>
          <p:nvPr/>
        </p:nvSpPr>
        <p:spPr>
          <a:xfrm>
            <a:off x="3747603" y="4016326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>
                <a:solidFill>
                  <a:srgbClr val="0000FF"/>
                </a:solidFill>
              </a:rPr>
              <a:t>Mechanismus</a:t>
            </a:r>
            <a:r>
              <a:rPr lang="de-DE" sz="3600" smtClean="0">
                <a:solidFill>
                  <a:srgbClr val="0000FF"/>
                </a:solidFill>
              </a:rPr>
              <a:t>?</a:t>
            </a:r>
            <a:endParaRPr lang="de-DE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28134" y="2988733"/>
            <a:ext cx="9254066" cy="2853267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15</a:t>
            </a:fld>
            <a:endParaRPr lang="de-DE" sz="14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26841"/>
              </p:ext>
            </p:extLst>
          </p:nvPr>
        </p:nvGraphicFramePr>
        <p:xfrm>
          <a:off x="1230313" y="1223963"/>
          <a:ext cx="8199437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CS ChemDraw Drawing" r:id="rId3" imgW="8198805" imgH="1444287" progId="ChemDraw.Document.6.0">
                  <p:embed/>
                </p:oleObj>
              </mc:Choice>
              <mc:Fallback>
                <p:oleObj name="CS ChemDraw Drawing" r:id="rId3" imgW="8198805" imgH="14442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3" y="1223963"/>
                        <a:ext cx="8199437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8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019974" y="2324006"/>
            <a:ext cx="2097177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TFA: Trifluoressigsäure</a:t>
            </a:r>
            <a:endParaRPr lang="de-D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476"/>
              </p:ext>
            </p:extLst>
          </p:nvPr>
        </p:nvGraphicFramePr>
        <p:xfrm>
          <a:off x="839259" y="3397811"/>
          <a:ext cx="8982074" cy="203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9" name="CS ChemDraw Drawing" r:id="rId7" imgW="9200107" imgH="2084832" progId="ChemDraw.Document.6.0">
                  <p:embed/>
                </p:oleObj>
              </mc:Choice>
              <mc:Fallback>
                <p:oleObj name="CS ChemDraw Drawing" r:id="rId7" imgW="9200107" imgH="20848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259" y="3397811"/>
                        <a:ext cx="8982074" cy="2035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51932" y="169333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Boc-Abspaltung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730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16</a:t>
            </a:fld>
            <a:endParaRPr lang="de-DE" sz="140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49966"/>
              </p:ext>
            </p:extLst>
          </p:nvPr>
        </p:nvGraphicFramePr>
        <p:xfrm>
          <a:off x="1206500" y="1582738"/>
          <a:ext cx="8278813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5" name="CS ChemDraw Drawing" r:id="rId3" imgW="8279575" imgH="3693809" progId="ChemDraw.Document.6.0">
                  <p:embed/>
                </p:oleObj>
              </mc:Choice>
              <mc:Fallback>
                <p:oleObj name="CS ChemDraw Drawing" r:id="rId3" imgW="8279575" imgH="3693809" progId="ChemDraw.Document.6.0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" y="1582738"/>
                        <a:ext cx="8278813" cy="369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6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61066" y="5371575"/>
            <a:ext cx="6671057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Boc</a:t>
            </a:r>
            <a:r>
              <a:rPr lang="de-DE" baseline="-25000" smtClean="0"/>
              <a:t>2</a:t>
            </a:r>
            <a:r>
              <a:rPr lang="de-DE" smtClean="0"/>
              <a:t>O: Pyrokohlensäuredi-</a:t>
            </a:r>
            <a:r>
              <a:rPr lang="de-DE" i="1" smtClean="0"/>
              <a:t>tert.</a:t>
            </a:r>
            <a:r>
              <a:rPr lang="de-DE" smtClean="0"/>
              <a:t>-butylester (engl. di-</a:t>
            </a:r>
            <a:r>
              <a:rPr lang="de-DE" i="1" smtClean="0"/>
              <a:t>tert</a:t>
            </a:r>
            <a:r>
              <a:rPr lang="de-DE" smtClean="0"/>
              <a:t>.-butylpyrocarbonate)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174514" y="2734733"/>
            <a:ext cx="1844159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was entsteht noch?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06380" y="3298257"/>
            <a:ext cx="2724657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+ Caprolactam-Nebenprodukt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51932" y="169333"/>
            <a:ext cx="381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Hydrogenolytische Auxiliar-Abspaltung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841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17</a:t>
            </a:fld>
            <a:endParaRPr lang="de-DE" sz="140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35600"/>
              </p:ext>
            </p:extLst>
          </p:nvPr>
        </p:nvGraphicFramePr>
        <p:xfrm>
          <a:off x="862013" y="2197100"/>
          <a:ext cx="896461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1" name="CS ChemDraw Drawing" r:id="rId3" imgW="8963821" imgH="1448881" progId="ChemDraw.Document.6.0">
                  <p:embed/>
                </p:oleObj>
              </mc:Choice>
              <mc:Fallback>
                <p:oleObj name="CS ChemDraw Drawing" r:id="rId3" imgW="8963821" imgH="1448881" progId="ChemDraw.Document.6.0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013" y="2197100"/>
                        <a:ext cx="8964612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2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62013" y="4596579"/>
            <a:ext cx="3101042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PPTS: Pyridinium-</a:t>
            </a:r>
            <a:r>
              <a:rPr lang="de-DE" i="1" smtClean="0"/>
              <a:t>p</a:t>
            </a:r>
            <a:r>
              <a:rPr lang="de-DE" smtClean="0"/>
              <a:t>-toluolsulfonat 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19963"/>
              </p:ext>
            </p:extLst>
          </p:nvPr>
        </p:nvGraphicFramePr>
        <p:xfrm>
          <a:off x="4220104" y="3917970"/>
          <a:ext cx="175895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3" name="CS ChemDraw Drawing" r:id="rId7" imgW="1758962" imgH="1702203" progId="ChemDraw.Document.6.0">
                  <p:embed/>
                </p:oleObj>
              </mc:Choice>
              <mc:Fallback>
                <p:oleObj name="CS ChemDraw Drawing" r:id="rId7" imgW="1758962" imgH="17022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0104" y="3917970"/>
                        <a:ext cx="175895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1932" y="169333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Laktonisierung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570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28134" y="3507221"/>
            <a:ext cx="9254066" cy="2334779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18</a:t>
            </a:fld>
            <a:endParaRPr lang="de-DE" sz="1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90155"/>
              </p:ext>
            </p:extLst>
          </p:nvPr>
        </p:nvGraphicFramePr>
        <p:xfrm>
          <a:off x="1127125" y="1444625"/>
          <a:ext cx="853757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7" name="CS ChemDraw Drawing" r:id="rId3" imgW="8537011" imgH="1395649" progId="ChemDraw.Document.6.0">
                  <p:embed/>
                </p:oleObj>
              </mc:Choice>
              <mc:Fallback>
                <p:oleObj name="CS ChemDraw Drawing" r:id="rId3" imgW="8537011" imgH="1395649" progId="ChemDraw.Document.6.0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25" y="1444625"/>
                        <a:ext cx="8537575" cy="139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8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527751"/>
              </p:ext>
            </p:extLst>
          </p:nvPr>
        </p:nvGraphicFramePr>
        <p:xfrm>
          <a:off x="1366227" y="3631297"/>
          <a:ext cx="7785100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9" name="CS ChemDraw Drawing" r:id="rId7" imgW="7785772" imgH="2166836" progId="ChemDraw.Document.6.0">
                  <p:embed/>
                </p:oleObj>
              </mc:Choice>
              <mc:Fallback>
                <p:oleObj name="CS ChemDraw Drawing" r:id="rId7" imgW="7785772" imgH="21668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6227" y="3631297"/>
                        <a:ext cx="7785100" cy="216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193564" y="2691748"/>
            <a:ext cx="4130426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DIBAL (= DIBAL-H): Diisobutylaluminiumhydrid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32" y="169333"/>
            <a:ext cx="397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DIBAL-Reduktion des Lactons zum Lactol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6778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19</a:t>
            </a:fld>
            <a:endParaRPr lang="de-DE" sz="140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93077"/>
              </p:ext>
            </p:extLst>
          </p:nvPr>
        </p:nvGraphicFramePr>
        <p:xfrm>
          <a:off x="1068388" y="2627313"/>
          <a:ext cx="8551862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7" name="CS ChemDraw Drawing" r:id="rId3" imgW="8552139" imgH="1403215" progId="ChemDraw.Document.6.0">
                  <p:embed/>
                </p:oleObj>
              </mc:Choice>
              <mc:Fallback>
                <p:oleObj name="CS ChemDraw Drawing" r:id="rId3" imgW="8552139" imgH="1403215" progId="ChemDraw.Document.6.0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88" y="2627313"/>
                        <a:ext cx="8551862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8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51932" y="169333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Boc-Abspaltung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3436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2</a:t>
            </a:fld>
            <a:endParaRPr lang="de-DE" sz="14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05662" y="637787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smtClean="0"/>
              <a:t>Totalsynthese des bakteriellen Diisonitril-Chalkophors SF2768</a:t>
            </a:r>
          </a:p>
          <a:p>
            <a:pPr algn="ctr"/>
            <a:endParaRPr lang="de-DE" sz="1800" smtClean="0"/>
          </a:p>
          <a:p>
            <a:pPr algn="ctr"/>
            <a:r>
              <a:rPr lang="de-DE" sz="1800" smtClean="0"/>
              <a:t>Vortragender: Willibald Muster</a:t>
            </a:r>
          </a:p>
          <a:p>
            <a:pPr algn="ctr"/>
            <a:r>
              <a:rPr lang="de-DE" sz="1800" smtClean="0"/>
              <a:t>TU Braunschweig</a:t>
            </a:r>
          </a:p>
          <a:p>
            <a:pPr algn="ctr"/>
            <a:endParaRPr lang="de-DE" sz="1800"/>
          </a:p>
          <a:p>
            <a:pPr algn="ctr"/>
            <a:r>
              <a:rPr lang="de-DE" sz="1800" smtClean="0"/>
              <a:t>Y. Xu, D. S. Tan, </a:t>
            </a:r>
            <a:r>
              <a:rPr lang="de-DE" sz="1800" i="1" smtClean="0"/>
              <a:t>Org. Lett.</a:t>
            </a:r>
            <a:r>
              <a:rPr lang="de-DE" sz="1800" smtClean="0"/>
              <a:t> </a:t>
            </a:r>
            <a:r>
              <a:rPr lang="de-DE" sz="1800" b="1" smtClean="0"/>
              <a:t>2019</a:t>
            </a:r>
            <a:r>
              <a:rPr lang="de-DE" sz="1800" smtClean="0"/>
              <a:t>, </a:t>
            </a:r>
            <a:r>
              <a:rPr lang="de-DE" sz="1800"/>
              <a:t>10.1021/acs.orglett.9b03348</a:t>
            </a:r>
            <a:endParaRPr lang="de-DE" sz="1800" dirty="0"/>
          </a:p>
        </p:txBody>
      </p:sp>
      <p:pic>
        <p:nvPicPr>
          <p:cNvPr id="10" name="Picture 20" descr="TUBS_CO_70vH_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25" y="5285490"/>
            <a:ext cx="2049581" cy="7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627745"/>
              </p:ext>
            </p:extLst>
          </p:nvPr>
        </p:nvGraphicFramePr>
        <p:xfrm>
          <a:off x="1097620" y="2979826"/>
          <a:ext cx="3682647" cy="17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CS ChemDraw Drawing" r:id="rId4" imgW="3700213" imgH="1737202" progId="ChemDraw.Document.6.0">
                  <p:embed/>
                </p:oleObj>
              </mc:Choice>
              <mc:Fallback>
                <p:oleObj name="CS ChemDraw Drawing" r:id="rId4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620" y="2979826"/>
                        <a:ext cx="3682647" cy="172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462731" y="2869022"/>
            <a:ext cx="4429192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Naturstoff aus dem NRPS-Gencluster des Bakteriums </a:t>
            </a:r>
            <a:r>
              <a:rPr lang="de-DE" i="1" smtClean="0"/>
              <a:t>Streptomyces thioluteus</a:t>
            </a:r>
            <a:r>
              <a:rPr lang="de-DE" smtClean="0"/>
              <a:t>, heterolog exprimiert in </a:t>
            </a:r>
            <a:r>
              <a:rPr lang="de-DE" i="1" smtClean="0"/>
              <a:t>Streptomyces lividans </a:t>
            </a:r>
          </a:p>
          <a:p>
            <a:endParaRPr lang="de-DE" i="1"/>
          </a:p>
          <a:p>
            <a:r>
              <a:rPr lang="de-DE" smtClean="0"/>
              <a:t>Chalkophor: Transportligand erzbildender Metalle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516617" y="4673598"/>
            <a:ext cx="4174067" cy="110132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Biologische Aktivität: </a:t>
            </a:r>
          </a:p>
          <a:p>
            <a:r>
              <a:rPr lang="de-DE" smtClean="0"/>
              <a:t>bindet Cu(I) in 1:2-Stöchiometrie und erhöht die intrazelluläre Cu-Konzentration in </a:t>
            </a:r>
            <a:r>
              <a:rPr lang="de-DE" i="1" smtClean="0"/>
              <a:t>S. thioluteus</a:t>
            </a:r>
            <a:r>
              <a:rPr lang="de-DE" smtClean="0"/>
              <a:t>; Regulation des Cu-Haushalts</a:t>
            </a:r>
            <a:endParaRPr lang="de-DE" i="1"/>
          </a:p>
        </p:txBody>
      </p:sp>
      <p:sp>
        <p:nvSpPr>
          <p:cNvPr id="5" name="Textfeld 4"/>
          <p:cNvSpPr txBox="1"/>
          <p:nvPr/>
        </p:nvSpPr>
        <p:spPr>
          <a:xfrm>
            <a:off x="8654212" y="94453"/>
            <a:ext cx="1237711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Vortragstitel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77215" y="1249410"/>
            <a:ext cx="1448986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Vortragende(r)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69492" y="1968268"/>
            <a:ext cx="1076961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Hauptzitat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91406" y="4050307"/>
            <a:ext cx="1168910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Zielmolekül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91353" y="4247445"/>
            <a:ext cx="1375313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Eigenschaften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0125" y="1162382"/>
            <a:ext cx="2251194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Textschriftart einheitlich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6371" y="4707464"/>
            <a:ext cx="2498761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Formelschriftart einheitlich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6168683" y="1659988"/>
            <a:ext cx="3770142" cy="216642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20</a:t>
            </a:fld>
            <a:endParaRPr lang="de-DE" sz="14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95098"/>
              </p:ext>
            </p:extLst>
          </p:nvPr>
        </p:nvGraphicFramePr>
        <p:xfrm>
          <a:off x="774700" y="1508125"/>
          <a:ext cx="898525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CS ChemDraw Drawing" r:id="rId3" imgW="9277716" imgH="2319236" progId="ChemDraw.Document.6.0">
                  <p:embed/>
                </p:oleObj>
              </mc:Choice>
              <mc:Fallback>
                <p:oleObj name="CS ChemDraw Drawing" r:id="rId3" imgW="9277716" imgH="2319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1508125"/>
                        <a:ext cx="898525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51467" y="4390733"/>
            <a:ext cx="8457443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Nukleophiler Angriff der Aminogruppen am reaktiven HOSu-Ester über tetraedrisches Intermediat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1932" y="169333"/>
            <a:ext cx="366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Doppelte Aminolyse des HOSu-Esters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202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3</a:t>
            </a:fld>
            <a:endParaRPr lang="de-DE" sz="14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12037"/>
            <a:ext cx="9336946" cy="49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1036"/>
              </p:ext>
            </p:extLst>
          </p:nvPr>
        </p:nvGraphicFramePr>
        <p:xfrm>
          <a:off x="2735792" y="731838"/>
          <a:ext cx="6208713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0" name="CS ChemDraw Drawing" r:id="rId3" imgW="6208687" imgH="5251809" progId="ChemDraw.Document.6.0">
                  <p:embed/>
                </p:oleObj>
              </mc:Choice>
              <mc:Fallback>
                <p:oleObj name="CS ChemDraw Drawing" r:id="rId3" imgW="6208687" imgH="52518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792" y="731838"/>
                        <a:ext cx="6208713" cy="525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4</a:t>
            </a:fld>
            <a:endParaRPr lang="de-DE" sz="1400"/>
          </a:p>
        </p:txBody>
      </p:sp>
      <p:sp>
        <p:nvSpPr>
          <p:cNvPr id="11" name="Textfeld 10"/>
          <p:cNvSpPr txBox="1"/>
          <p:nvPr/>
        </p:nvSpPr>
        <p:spPr>
          <a:xfrm>
            <a:off x="651932" y="169333"/>
            <a:ext cx="18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Synthesestrategie</a:t>
            </a:r>
            <a:endParaRPr lang="de-DE" sz="1800"/>
          </a:p>
        </p:txBody>
      </p:sp>
      <p:sp>
        <p:nvSpPr>
          <p:cNvPr id="2" name="Textfeld 1"/>
          <p:cNvSpPr txBox="1"/>
          <p:nvPr/>
        </p:nvSpPr>
        <p:spPr>
          <a:xfrm>
            <a:off x="651932" y="4452425"/>
            <a:ext cx="2089053" cy="84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P. Allevi, M. Anastasia, </a:t>
            </a:r>
            <a:r>
              <a:rPr lang="de-DE" i="1" smtClean="0"/>
              <a:t>Tetrahedron Asymm.</a:t>
            </a:r>
            <a:r>
              <a:rPr lang="de-DE" smtClean="0"/>
              <a:t> </a:t>
            </a:r>
            <a:r>
              <a:rPr lang="de-DE" b="1" smtClean="0"/>
              <a:t>2004</a:t>
            </a:r>
            <a:r>
              <a:rPr lang="de-DE" smtClean="0"/>
              <a:t>, </a:t>
            </a:r>
            <a:r>
              <a:rPr lang="de-DE" i="1" smtClean="0"/>
              <a:t>15</a:t>
            </a:r>
            <a:r>
              <a:rPr lang="de-DE" smtClean="0"/>
              <a:t>, 2091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55868" y="87419"/>
            <a:ext cx="1141274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Überschrift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54921" y="6246724"/>
            <a:ext cx="1055802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Seitenzahl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18975" y="3022157"/>
            <a:ext cx="1695401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Synthesestrategie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18067" y="5732483"/>
            <a:ext cx="2099421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Verbindungsnummern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03181" y="3717901"/>
            <a:ext cx="2989793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Vorstufensynthesen einschließen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9535" y="1831552"/>
            <a:ext cx="2510239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Schlüsselschritte benennen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977705" y="2715064"/>
            <a:ext cx="8743070" cy="336921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smtClean="0">
                <a:solidFill>
                  <a:srgbClr val="0000FF"/>
                </a:solidFill>
              </a:rPr>
              <a:t>Mechanismus?</a:t>
            </a:r>
            <a:endParaRPr lang="de-DE" sz="360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5</a:t>
            </a:fld>
            <a:endParaRPr lang="de-DE" sz="1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99842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4" name="CS ChemDraw Drawing" r:id="rId3" imgW="3700213" imgH="1737202" progId="ChemDraw.Document.6.0">
                  <p:embed/>
                </p:oleObj>
              </mc:Choice>
              <mc:Fallback>
                <p:oleObj name="CS ChemDraw Drawing" r:id="rId3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51932" y="169333"/>
            <a:ext cx="622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N-Formylierung von (</a:t>
            </a:r>
            <a:r>
              <a:rPr lang="de-DE" sz="1800" i="1" smtClean="0"/>
              <a:t>R</a:t>
            </a:r>
            <a:r>
              <a:rPr lang="de-DE" sz="1800" smtClean="0"/>
              <a:t>)-3-Aminobutyrat zum Ameisensäureamid</a:t>
            </a:r>
            <a:endParaRPr lang="de-DE" sz="180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0485"/>
              </p:ext>
            </p:extLst>
          </p:nvPr>
        </p:nvGraphicFramePr>
        <p:xfrm>
          <a:off x="1726406" y="1185462"/>
          <a:ext cx="71707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CS ChemDraw Drawing" r:id="rId5" imgW="7171489" imgH="1441315" progId="ChemDraw.Document.6.0">
                  <p:embed/>
                </p:oleObj>
              </mc:Choice>
              <mc:Fallback>
                <p:oleObj name="CS ChemDraw Drawing" r:id="rId5" imgW="7171489" imgH="14413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6406" y="1185462"/>
                        <a:ext cx="7170738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9413867" y="1113249"/>
            <a:ext cx="1168910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Zielmolekül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41313" y="2282330"/>
            <a:ext cx="1131079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Quiz-Anteil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36526" y="878642"/>
            <a:ext cx="2067104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Substanzen benennen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977705" y="2715064"/>
            <a:ext cx="8743070" cy="336921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6</a:t>
            </a:fld>
            <a:endParaRPr lang="de-DE" sz="1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99842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2" name="CS ChemDraw Drawing" r:id="rId3" imgW="3700213" imgH="1737202" progId="ChemDraw.Document.6.0">
                  <p:embed/>
                </p:oleObj>
              </mc:Choice>
              <mc:Fallback>
                <p:oleObj name="CS ChemDraw Drawing" r:id="rId3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33978"/>
              </p:ext>
            </p:extLst>
          </p:nvPr>
        </p:nvGraphicFramePr>
        <p:xfrm>
          <a:off x="1031875" y="2857016"/>
          <a:ext cx="8559800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3" name="CS ChemDraw Drawing" r:id="rId5" imgW="8559702" imgH="3090423" progId="ChemDraw.Document.6.0">
                  <p:embed/>
                </p:oleObj>
              </mc:Choice>
              <mc:Fallback>
                <p:oleObj name="CS ChemDraw Drawing" r:id="rId5" imgW="8559702" imgH="30904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875" y="2857016"/>
                        <a:ext cx="8559800" cy="309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51932" y="169333"/>
            <a:ext cx="622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N-Formylierung von (</a:t>
            </a:r>
            <a:r>
              <a:rPr lang="de-DE" sz="1800" i="1" smtClean="0"/>
              <a:t>R</a:t>
            </a:r>
            <a:r>
              <a:rPr lang="de-DE" sz="1800" smtClean="0"/>
              <a:t>)-3-Aminobutyrat zum Ameisensäureamid</a:t>
            </a:r>
            <a:endParaRPr lang="de-DE" sz="180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0485"/>
              </p:ext>
            </p:extLst>
          </p:nvPr>
        </p:nvGraphicFramePr>
        <p:xfrm>
          <a:off x="1726406" y="1185462"/>
          <a:ext cx="71707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CS ChemDraw Drawing" r:id="rId7" imgW="7171489" imgH="1441315" progId="ChemDraw.Document.6.0">
                  <p:embed/>
                </p:oleObj>
              </mc:Choice>
              <mc:Fallback>
                <p:oleObj name="CS ChemDraw Drawing" r:id="rId7" imgW="7171489" imgH="14413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6406" y="1185462"/>
                        <a:ext cx="7170738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7</a:t>
            </a:fld>
            <a:endParaRPr lang="de-DE" sz="14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7615"/>
              </p:ext>
            </p:extLst>
          </p:nvPr>
        </p:nvGraphicFramePr>
        <p:xfrm>
          <a:off x="1333500" y="1477963"/>
          <a:ext cx="79105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9" name="CS ChemDraw Drawing" r:id="rId3" imgW="7910573" imgH="1494817" progId="ChemDraw.Document.6.0">
                  <p:embed/>
                </p:oleObj>
              </mc:Choice>
              <mc:Fallback>
                <p:oleObj name="CS ChemDraw Drawing" r:id="rId3" imgW="7910573" imgH="1494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1477963"/>
                        <a:ext cx="7910513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0" name="CS ChemDraw Drawing" r:id="rId5" imgW="3700213" imgH="1737202" progId="ChemDraw.Document.6.0">
                  <p:embed/>
                </p:oleObj>
              </mc:Choice>
              <mc:Fallback>
                <p:oleObj name="CS ChemDraw Drawing" r:id="rId5" imgW="3700213" imgH="1737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32795"/>
              </p:ext>
            </p:extLst>
          </p:nvPr>
        </p:nvGraphicFramePr>
        <p:xfrm>
          <a:off x="2841112" y="3744111"/>
          <a:ext cx="1112837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1" name="CS ChemDraw Drawing" r:id="rId7" imgW="1112137" imgH="1356198" progId="ChemDraw.Document.6.0">
                  <p:embed/>
                </p:oleObj>
              </mc:Choice>
              <mc:Fallback>
                <p:oleObj name="CS ChemDraw Drawing" r:id="rId7" imgW="1112137" imgH="13561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1112" y="3744111"/>
                        <a:ext cx="1112837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321168" y="5303517"/>
            <a:ext cx="2450671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NHS: </a:t>
            </a:r>
            <a:r>
              <a:rPr lang="de-DE" i="1" smtClean="0"/>
              <a:t>N</a:t>
            </a:r>
            <a:r>
              <a:rPr lang="de-DE" smtClean="0"/>
              <a:t>-Hydroxysuccinimid</a:t>
            </a:r>
            <a:endParaRPr lang="de-DE"/>
          </a:p>
        </p:txBody>
      </p:sp>
      <p:graphicFrame>
        <p:nvGraphicFramePr>
          <p:cNvPr id="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49359"/>
              </p:ext>
            </p:extLst>
          </p:nvPr>
        </p:nvGraphicFramePr>
        <p:xfrm>
          <a:off x="5556739" y="3871110"/>
          <a:ext cx="23717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2" r:id="rId9" imgW="2372360" imgH="1102360" progId="ChemDraw.Document.6.0">
                  <p:embed/>
                </p:oleObj>
              </mc:Choice>
              <mc:Fallback>
                <p:oleObj r:id="rId9" imgW="2372360" imgH="1102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739" y="3871110"/>
                        <a:ext cx="23717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486400" y="5303517"/>
            <a:ext cx="2709781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DCC: Dicyclohexylcarbodiimid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32" y="169333"/>
            <a:ext cx="582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Aktivierung der Carbonsäure für die spätere Peptidkupplung</a:t>
            </a:r>
            <a:endParaRPr lang="de-DE" sz="1800"/>
          </a:p>
        </p:txBody>
      </p:sp>
      <p:sp>
        <p:nvSpPr>
          <p:cNvPr id="11" name="Textfeld 10"/>
          <p:cNvSpPr txBox="1"/>
          <p:nvPr/>
        </p:nvSpPr>
        <p:spPr>
          <a:xfrm>
            <a:off x="3527754" y="3252397"/>
            <a:ext cx="3313536" cy="3445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Acronyme: voller Namen, Strukturen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45067" y="1363133"/>
            <a:ext cx="9177866" cy="4368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8</a:t>
            </a:fld>
            <a:endParaRPr lang="de-DE" sz="1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32565"/>
              </p:ext>
            </p:extLst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6" name="CS ChemDraw Drawing" r:id="rId3" imgW="3700213" imgH="1737202" progId="ChemDraw.Document.6.0">
                  <p:embed/>
                </p:oleObj>
              </mc:Choice>
              <mc:Fallback>
                <p:oleObj name="CS ChemDraw Drawing" r:id="rId3" imgW="3700213" imgH="1737202" progId="ChemDraw.Document.6.0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53691"/>
              </p:ext>
            </p:extLst>
          </p:nvPr>
        </p:nvGraphicFramePr>
        <p:xfrm>
          <a:off x="830263" y="1480080"/>
          <a:ext cx="8928100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7" name="CS ChemDraw Drawing" r:id="rId5" imgW="10704339" imgH="4751885" progId="ChemDraw.Document.6.0">
                  <p:embed/>
                </p:oleObj>
              </mc:Choice>
              <mc:Fallback>
                <p:oleObj name="CS ChemDraw Drawing" r:id="rId5" imgW="10704339" imgH="47518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263" y="1480080"/>
                        <a:ext cx="8928100" cy="396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1932" y="169333"/>
            <a:ext cx="582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Aktivierung der Carbonsäure für die spätere Peptidkupplung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7749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68865" y="3361267"/>
            <a:ext cx="9389533" cy="248073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236-26CF-4E57-957F-3F766CAEEDFC}" type="slidenum">
              <a:rPr lang="de-DE" sz="1400" smtClean="0"/>
              <a:t>9</a:t>
            </a:fld>
            <a:endParaRPr lang="de-DE" sz="1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328073" y="25609"/>
          <a:ext cx="2318421" cy="108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CS ChemDraw Drawing" r:id="rId3" imgW="3700213" imgH="1737202" progId="ChemDraw.Document.6.0">
                  <p:embed/>
                </p:oleObj>
              </mc:Choice>
              <mc:Fallback>
                <p:oleObj name="CS ChemDraw Drawing" r:id="rId3" imgW="3700213" imgH="1737202" progId="ChemDraw.Document.6.0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8073" y="25609"/>
                        <a:ext cx="2318421" cy="10876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1932" y="169333"/>
            <a:ext cx="51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Dehydratisierung des Ameisensäuramids zum Isonitril</a:t>
            </a:r>
            <a:endParaRPr lang="de-DE" sz="180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10676"/>
              </p:ext>
            </p:extLst>
          </p:nvPr>
        </p:nvGraphicFramePr>
        <p:xfrm>
          <a:off x="1434567" y="1558975"/>
          <a:ext cx="78581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4" name="CS ChemDraw Drawing" r:id="rId5" imgW="7857357" imgH="1494547" progId="ChemDraw.Document.6.0">
                  <p:embed/>
                </p:oleObj>
              </mc:Choice>
              <mc:Fallback>
                <p:oleObj name="CS ChemDraw Drawing" r:id="rId5" imgW="7857357" imgH="1494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4567" y="1558975"/>
                        <a:ext cx="7858125" cy="14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3856023" y="4269735"/>
            <a:ext cx="3001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>
                <a:solidFill>
                  <a:srgbClr val="0000FF"/>
                </a:solidFill>
              </a:rPr>
              <a:t>Mechanismus?</a:t>
            </a:r>
          </a:p>
        </p:txBody>
      </p:sp>
    </p:spTree>
    <p:extLst>
      <p:ext uri="{BB962C8B-B14F-4D97-AF65-F5344CB8AC3E}">
        <p14:creationId xmlns:p14="http://schemas.microsoft.com/office/powerpoint/2010/main" val="14321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385</Words>
  <Application>Microsoft Office PowerPoint</Application>
  <PresentationFormat>Benutzerdefiniert</PresentationFormat>
  <Paragraphs>100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Office</vt:lpstr>
      <vt:lpstr>CS ChemDraw Drawing</vt:lpstr>
      <vt:lpstr>Chem3D XML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Thomas Lindel</dc:creator>
  <cp:lastModifiedBy>Thomas Lindel</cp:lastModifiedBy>
  <cp:revision>515</cp:revision>
  <cp:lastPrinted>2019-05-31T14:20:27Z</cp:lastPrinted>
  <dcterms:created xsi:type="dcterms:W3CDTF">2018-07-17T06:40:48Z</dcterms:created>
  <dcterms:modified xsi:type="dcterms:W3CDTF">2019-10-24T19:43:13Z</dcterms:modified>
</cp:coreProperties>
</file>